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0" r:id="rId4"/>
  </p:sldMasterIdLst>
  <p:notesMasterIdLst>
    <p:notesMasterId r:id="rId20"/>
  </p:notesMasterIdLst>
  <p:sldIdLst>
    <p:sldId id="266" r:id="rId5"/>
    <p:sldId id="267" r:id="rId6"/>
    <p:sldId id="268" r:id="rId7"/>
    <p:sldId id="269" r:id="rId8"/>
    <p:sldId id="273" r:id="rId9"/>
    <p:sldId id="270" r:id="rId10"/>
    <p:sldId id="271" r:id="rId11"/>
    <p:sldId id="272" r:id="rId12"/>
    <p:sldId id="274" r:id="rId13"/>
    <p:sldId id="275" r:id="rId14"/>
    <p:sldId id="276" r:id="rId15"/>
    <p:sldId id="277" r:id="rId16"/>
    <p:sldId id="279" r:id="rId17"/>
    <p:sldId id="278" r:id="rId18"/>
    <p:sldId id="280" r:id="rId19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1515"/>
    <a:srgbClr val="1D1D1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4" d="100"/>
          <a:sy n="44" d="100"/>
        </p:scale>
        <p:origin x="687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12/16/2019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19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593" algn="l" defTabSz="137119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191" algn="l" defTabSz="137119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6784" algn="l" defTabSz="137119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2377" algn="l" defTabSz="137119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7973" algn="l" defTabSz="137119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3567" algn="l" defTabSz="137119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799160" algn="l" defTabSz="137119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4753" algn="l" defTabSz="137119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72693" y="2682681"/>
            <a:ext cx="12541844" cy="3147339"/>
          </a:xfrm>
        </p:spPr>
        <p:txBody>
          <a:bodyPr anchor="b">
            <a:noAutofit/>
          </a:bodyPr>
          <a:lstStyle>
            <a:lvl1pPr algn="ctr">
              <a:defRPr sz="108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19860" y="5934419"/>
            <a:ext cx="10247510" cy="1629356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345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29287" y="9680079"/>
            <a:ext cx="2411916" cy="60692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76082" y="9680079"/>
            <a:ext cx="10535066" cy="606921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746025" y="9680079"/>
            <a:ext cx="2394438" cy="60692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129288" y="1116704"/>
            <a:ext cx="16011176" cy="8024507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34899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57400" y="3443288"/>
            <a:ext cx="14401800" cy="5357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631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394842" y="936234"/>
            <a:ext cx="2348649" cy="78648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57401" y="936234"/>
            <a:ext cx="12269462" cy="78648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12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533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7538" y="1952041"/>
            <a:ext cx="14419457" cy="4279106"/>
          </a:xfrm>
        </p:spPr>
        <p:txBody>
          <a:bodyPr anchor="b">
            <a:normAutofit/>
          </a:bodyPr>
          <a:lstStyle>
            <a:lvl1pPr algn="r">
              <a:defRPr sz="108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7538" y="6324492"/>
            <a:ext cx="14419457" cy="1714986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tx2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08363" y="9680079"/>
            <a:ext cx="2433614" cy="60692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76469" y="9680079"/>
            <a:ext cx="10535066" cy="606921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746025" y="9680079"/>
            <a:ext cx="2394438" cy="60692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12227944" y="2528478"/>
            <a:ext cx="4912520" cy="6612732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776217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57400" y="3428999"/>
            <a:ext cx="6671679" cy="537210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88105" y="3428999"/>
            <a:ext cx="6671679" cy="537210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12/16/2019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307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1028700"/>
            <a:ext cx="14401800" cy="22288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7400" y="3511296"/>
            <a:ext cx="6665976" cy="1235868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4500" b="0" baseline="0">
                <a:solidFill>
                  <a:schemeClr val="tx2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57400" y="4957811"/>
            <a:ext cx="6665976" cy="384329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787521" y="3511296"/>
            <a:ext cx="6665976" cy="1235868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4500" b="0" baseline="0">
                <a:solidFill>
                  <a:schemeClr val="tx2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787521" y="4957811"/>
            <a:ext cx="6665976" cy="384329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12/16/2019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820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12/16/2019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220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12/16/2019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96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564"/>
            <a:ext cx="7955280" cy="10286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850" y="1028700"/>
            <a:ext cx="5783580" cy="3236826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7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84030" y="1028702"/>
            <a:ext cx="7818120" cy="7762875"/>
          </a:xfrm>
        </p:spPr>
        <p:txBody>
          <a:bodyPr/>
          <a:lstStyle>
            <a:lvl1pPr>
              <a:defRPr sz="3000"/>
            </a:lvl1pPr>
            <a:lvl2pPr>
              <a:defRPr sz="3000"/>
            </a:lvl2pPr>
            <a:lvl3pPr>
              <a:defRPr sz="2700"/>
            </a:lvl3pPr>
            <a:lvl4pPr>
              <a:defRPr sz="27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5850" y="4284516"/>
            <a:ext cx="5783580" cy="4516584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2250"/>
              </a:spcAft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5850" y="9680079"/>
            <a:ext cx="1806858" cy="60692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12/16/2019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08918" y="9680079"/>
            <a:ext cx="3560513" cy="60692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824710" y="9680079"/>
            <a:ext cx="2394438" cy="60692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7955280" y="564"/>
            <a:ext cx="34290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69810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564"/>
            <a:ext cx="7955280" cy="10286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850" y="1028700"/>
            <a:ext cx="5783580" cy="3236826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298180" y="1"/>
            <a:ext cx="9989820" cy="10286999"/>
          </a:xfrm>
        </p:spPr>
        <p:txBody>
          <a:bodyPr anchor="t">
            <a:normAutofit/>
          </a:bodyPr>
          <a:lstStyle>
            <a:lvl1pPr marL="0" indent="0">
              <a:buNone/>
              <a:defRPr sz="3000"/>
            </a:lvl1pPr>
            <a:lvl2pPr marL="685800" indent="0">
              <a:buNone/>
              <a:defRPr sz="3000"/>
            </a:lvl2pPr>
            <a:lvl3pPr marL="1371600" indent="0">
              <a:buNone/>
              <a:defRPr sz="30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5850" y="4283952"/>
            <a:ext cx="5783580" cy="4517148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2250"/>
              </a:spcAft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5850" y="9680079"/>
            <a:ext cx="1806858" cy="60692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12/16/2019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08918" y="9680079"/>
            <a:ext cx="3560513" cy="60692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824710" y="9680079"/>
            <a:ext cx="2394438" cy="60692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7955280" y="564"/>
            <a:ext cx="34290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14801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57400" y="1028700"/>
            <a:ext cx="14401800" cy="22288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7400" y="3429000"/>
            <a:ext cx="14401800" cy="5372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5975" y="9680079"/>
            <a:ext cx="1806858" cy="6069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12/16/2019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40346" y="9680079"/>
            <a:ext cx="9421245" cy="6069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209104" y="9680079"/>
            <a:ext cx="2394438" cy="6069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717143" y="564"/>
            <a:ext cx="34290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549881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1371600" rtl="0" eaLnBrk="1" latinLnBrk="0" hangingPunct="1">
        <a:lnSpc>
          <a:spcPct val="89000"/>
        </a:lnSpc>
        <a:spcBef>
          <a:spcPct val="0"/>
        </a:spcBef>
        <a:buNone/>
        <a:defRPr sz="66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576072" indent="-576072" algn="l" defTabSz="1371600" rtl="0" eaLnBrk="1" latinLnBrk="0" hangingPunct="1">
        <a:lnSpc>
          <a:spcPct val="94000"/>
        </a:lnSpc>
        <a:spcBef>
          <a:spcPts val="1500"/>
        </a:spcBef>
        <a:spcAft>
          <a:spcPts val="300"/>
        </a:spcAft>
        <a:buFont typeface="Franklin Gothic Book" panose="020B0503020102020204" pitchFamily="34" charset="0"/>
        <a:buChar char="■"/>
        <a:defRPr sz="3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371600" indent="-576072" algn="l" defTabSz="1371600" rtl="0" eaLnBrk="1" latinLnBrk="0" hangingPunct="1">
        <a:lnSpc>
          <a:spcPct val="94000"/>
        </a:lnSpc>
        <a:spcBef>
          <a:spcPts val="750"/>
        </a:spcBef>
        <a:spcAft>
          <a:spcPts val="300"/>
        </a:spcAft>
        <a:buFont typeface="Franklin Gothic Book" panose="020B0503020102020204" pitchFamily="34" charset="0"/>
        <a:buChar char="–"/>
        <a:defRPr sz="3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2057400" indent="-576072" algn="l" defTabSz="1371600" rtl="0" eaLnBrk="1" latinLnBrk="0" hangingPunct="1">
        <a:lnSpc>
          <a:spcPct val="94000"/>
        </a:lnSpc>
        <a:spcBef>
          <a:spcPts val="750"/>
        </a:spcBef>
        <a:spcAft>
          <a:spcPts val="300"/>
        </a:spcAft>
        <a:buFont typeface="Franklin Gothic Book" panose="020B0503020102020204" pitchFamily="34" charset="0"/>
        <a:buChar char="■"/>
        <a:defRPr sz="27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2743200" indent="-576072" algn="l" defTabSz="1371600" rtl="0" eaLnBrk="1" latinLnBrk="0" hangingPunct="1">
        <a:lnSpc>
          <a:spcPct val="94000"/>
        </a:lnSpc>
        <a:spcBef>
          <a:spcPts val="750"/>
        </a:spcBef>
        <a:spcAft>
          <a:spcPts val="300"/>
        </a:spcAft>
        <a:buFont typeface="Franklin Gothic Book" panose="020B0503020102020204" pitchFamily="34" charset="0"/>
        <a:buChar char="–"/>
        <a:defRPr sz="27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429000" indent="-576072" algn="l" defTabSz="1371600" rtl="0" eaLnBrk="1" latinLnBrk="0" hangingPunct="1">
        <a:lnSpc>
          <a:spcPct val="94000"/>
        </a:lnSpc>
        <a:spcBef>
          <a:spcPts val="750"/>
        </a:spcBef>
        <a:spcAft>
          <a:spcPts val="300"/>
        </a:spcAft>
        <a:buFont typeface="Franklin Gothic Book" panose="020B0503020102020204" pitchFamily="34" charset="0"/>
        <a:buChar char="■"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4114800" indent="-576072" algn="l" defTabSz="1371600" rtl="0" eaLnBrk="1" latinLnBrk="0" hangingPunct="1">
        <a:lnSpc>
          <a:spcPct val="94000"/>
        </a:lnSpc>
        <a:spcBef>
          <a:spcPts val="750"/>
        </a:spcBef>
        <a:spcAft>
          <a:spcPts val="300"/>
        </a:spcAft>
        <a:buFont typeface="Franklin Gothic Book" panose="020B0503020102020204" pitchFamily="34" charset="0"/>
        <a:buChar char="–"/>
        <a:defRPr sz="24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4800600" indent="-576072" algn="l" defTabSz="1371600" rtl="0" eaLnBrk="1" latinLnBrk="0" hangingPunct="1">
        <a:lnSpc>
          <a:spcPct val="94000"/>
        </a:lnSpc>
        <a:spcBef>
          <a:spcPts val="750"/>
        </a:spcBef>
        <a:spcAft>
          <a:spcPts val="300"/>
        </a:spcAft>
        <a:buFont typeface="Franklin Gothic Book" panose="020B0503020102020204" pitchFamily="34" charset="0"/>
        <a:buChar char="■"/>
        <a:defRPr sz="21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5486400" indent="-576072" algn="l" defTabSz="1371600" rtl="0" eaLnBrk="1" latinLnBrk="0" hangingPunct="1">
        <a:lnSpc>
          <a:spcPct val="94000"/>
        </a:lnSpc>
        <a:spcBef>
          <a:spcPts val="750"/>
        </a:spcBef>
        <a:spcAft>
          <a:spcPts val="300"/>
        </a:spcAft>
        <a:buFont typeface="Franklin Gothic Book" panose="020B0503020102020204" pitchFamily="34" charset="0"/>
        <a:buChar char="–"/>
        <a:defRPr sz="21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6172200" indent="-576072" algn="l" defTabSz="1371600" rtl="0" eaLnBrk="1" latinLnBrk="0" hangingPunct="1">
        <a:lnSpc>
          <a:spcPct val="94000"/>
        </a:lnSpc>
        <a:spcBef>
          <a:spcPts val="750"/>
        </a:spcBef>
        <a:spcAft>
          <a:spcPts val="300"/>
        </a:spcAft>
        <a:buFont typeface="Franklin Gothic Book" panose="020B0503020102020204" pitchFamily="34" charset="0"/>
        <a:buChar char="■"/>
        <a:defRPr sz="21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  <p15:guide id="12" orient="horz" pos="2052" userDrawn="1">
          <p15:clr>
            <a:srgbClr val="F26B43"/>
          </p15:clr>
        </p15:guide>
        <p15:guide id="13" orient="horz" pos="2160" userDrawn="1">
          <p15:clr>
            <a:srgbClr val="F26B43"/>
          </p15:clr>
        </p15:guide>
        <p15:guide id="14" orient="horz" pos="5544" userDrawn="1">
          <p15:clr>
            <a:srgbClr val="F26B43"/>
          </p15:clr>
        </p15:guide>
        <p15:guide id="15" orient="horz" pos="648" userDrawn="1">
          <p15:clr>
            <a:srgbClr val="F26B43"/>
          </p15:clr>
        </p15:guide>
        <p15:guide id="16" orient="horz" pos="2268" userDrawn="1">
          <p15:clr>
            <a:srgbClr val="F26B43"/>
          </p15:clr>
        </p15:guide>
        <p15:guide id="17" pos="10368" userDrawn="1">
          <p15:clr>
            <a:srgbClr val="F26B43"/>
          </p15:clr>
        </p15:guide>
        <p15:guide id="18" pos="1404" userDrawn="1">
          <p15:clr>
            <a:srgbClr val="F26B43"/>
          </p15:clr>
        </p15:guide>
        <p15:guide id="19" pos="1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ash.plot.ly/" TargetMode="External"/><Relationship Id="rId2" Type="http://schemas.openxmlformats.org/officeDocument/2006/relationships/hyperlink" Target="https://plot.ly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30" y="15"/>
            <a:ext cx="18287970" cy="10286985"/>
          </a:xfrm>
          <a:prstGeom prst="rect">
            <a:avLst/>
          </a:prstGeom>
        </p:spPr>
      </p:pic>
      <p:pic>
        <p:nvPicPr>
          <p:cNvPr id="1028" name="Picture 4" descr="https://lh3.googleusercontent.com/XZjMYDQjOgWJJ-OeS0fQmAFRbpHi3Vpi0EtnU_cLdJd321iSKT80y65dOmHfFUM9o8mHfTelC5IP1UM_XN9pq8ZBo5NhyferuOfzxFhduoe2tJ3zLivh6njpRtqYPq8d7-zWt6Y_vF8">
            <a:extLst>
              <a:ext uri="{FF2B5EF4-FFF2-40B4-BE49-F238E27FC236}">
                <a16:creationId xmlns:a16="http://schemas.microsoft.com/office/drawing/2014/main" id="{AA8247D1-78F7-498E-9FD7-BE9060142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4990" y="891620"/>
            <a:ext cx="3145248" cy="31452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j5ifNTXQ34x3m6OL9zQQD5EJHgJbInGpH2ANY8jIyigsYY0xq-i3S7xcAWjF-iDSb6uajUDxevcHmwmv_BxxPc1EzoIMFFlokLbsPa61gUVuKrD_lwgpj-iIT_DD68-7v5KBPma5YBw">
            <a:extLst>
              <a:ext uri="{FF2B5EF4-FFF2-40B4-BE49-F238E27FC236}">
                <a16:creationId xmlns:a16="http://schemas.microsoft.com/office/drawing/2014/main" id="{94E9816A-FE40-487D-94FB-2BA39DF4BC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02" b="24638"/>
          <a:stretch/>
        </p:blipFill>
        <p:spPr bwMode="auto">
          <a:xfrm>
            <a:off x="284475" y="7405623"/>
            <a:ext cx="6696816" cy="17306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9F569F-AD9D-43ED-AB17-A6F92480B823}"/>
              </a:ext>
            </a:extLst>
          </p:cNvPr>
          <p:cNvSpPr/>
          <p:nvPr/>
        </p:nvSpPr>
        <p:spPr>
          <a:xfrm>
            <a:off x="9447015" y="6499514"/>
            <a:ext cx="7372793" cy="3005094"/>
          </a:xfrm>
          <a:prstGeom prst="rect">
            <a:avLst/>
          </a:prstGeom>
          <a:solidFill>
            <a:srgbClr val="151515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7015" y="8128873"/>
            <a:ext cx="8029326" cy="1071641"/>
          </a:xfrm>
        </p:spPr>
        <p:txBody>
          <a:bodyPr>
            <a:noAutofit/>
          </a:bodyPr>
          <a:lstStyle/>
          <a:p>
            <a:pPr algn="l">
              <a:spcAft>
                <a:spcPts val="900"/>
              </a:spcAft>
            </a:pPr>
            <a:r>
              <a:rPr lang="en-US" sz="3000" dirty="0">
                <a:solidFill>
                  <a:srgbClr val="FFFFFF"/>
                </a:solidFill>
              </a:rPr>
              <a:t>Brandon Fisher	</a:t>
            </a:r>
          </a:p>
          <a:p>
            <a:pPr algn="l">
              <a:spcAft>
                <a:spcPts val="900"/>
              </a:spcAft>
            </a:pPr>
            <a:r>
              <a:rPr lang="en-US" sz="3000" dirty="0">
                <a:solidFill>
                  <a:srgbClr val="FFFFFF"/>
                </a:solidFill>
              </a:rPr>
              <a:t>December 17</a:t>
            </a:r>
            <a:r>
              <a:rPr lang="en-US" sz="3000" baseline="30000" dirty="0">
                <a:solidFill>
                  <a:srgbClr val="FFFFFF"/>
                </a:solidFill>
              </a:rPr>
              <a:t>th</a:t>
            </a:r>
            <a:r>
              <a:rPr lang="en-US" sz="3000" dirty="0">
                <a:solidFill>
                  <a:srgbClr val="FFFFFF"/>
                </a:solidFill>
              </a:rPr>
              <a:t> 3:30-4:00 pm DUE 2183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7015" y="6499514"/>
            <a:ext cx="8029326" cy="1812216"/>
          </a:xfrm>
        </p:spPr>
        <p:txBody>
          <a:bodyPr>
            <a:normAutofit/>
          </a:bodyPr>
          <a:lstStyle/>
          <a:p>
            <a:pPr algn="l"/>
            <a:r>
              <a:rPr lang="en-US" sz="6000" dirty="0">
                <a:solidFill>
                  <a:srgbClr val="FFFFFF"/>
                </a:solidFill>
              </a:rPr>
              <a:t>Sentiment &amp; Securities analysis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BB80D-C765-4802-8D42-A6A4DA52E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B6775-B541-4A23-9493-C5AF1EB81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0" y="2457450"/>
            <a:ext cx="14401800" cy="5372100"/>
          </a:xfrm>
        </p:spPr>
        <p:txBody>
          <a:bodyPr/>
          <a:lstStyle/>
          <a:p>
            <a:r>
              <a:rPr lang="en-US" dirty="0" err="1"/>
              <a:t>TextBlob</a:t>
            </a:r>
            <a:r>
              <a:rPr lang="en-US" dirty="0"/>
              <a:t> built on NLTK</a:t>
            </a:r>
          </a:p>
          <a:p>
            <a:r>
              <a:rPr lang="en-US" dirty="0"/>
              <a:t>Used pretrained model</a:t>
            </a:r>
          </a:p>
          <a:p>
            <a:r>
              <a:rPr lang="en-US" dirty="0"/>
              <a:t>(-1, 1) range on sentiment</a:t>
            </a:r>
          </a:p>
          <a:p>
            <a:r>
              <a:rPr lang="en-US" dirty="0"/>
              <a:t>Run periodically on local machine, updates existing DB rows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89841A-AC23-41EF-9A6E-5584327BE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970" y="5685611"/>
            <a:ext cx="11668060" cy="249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3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03B47-EFD6-4191-82E5-37DC0FDC9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7D327-6FD2-4684-8806-D8748B0DB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0" y="2457450"/>
            <a:ext cx="14401800" cy="5372100"/>
          </a:xfrm>
        </p:spPr>
        <p:txBody>
          <a:bodyPr/>
          <a:lstStyle/>
          <a:p>
            <a:r>
              <a:rPr lang="en-US" dirty="0" err="1"/>
              <a:t>Plotly</a:t>
            </a:r>
            <a:r>
              <a:rPr lang="en-US" dirty="0"/>
              <a:t> – robust graphing and data vis tool for Python - </a:t>
            </a:r>
            <a:r>
              <a:rPr lang="en-US" dirty="0">
                <a:hlinkClick r:id="rId2"/>
              </a:rPr>
              <a:t>https://plot.ly/</a:t>
            </a:r>
            <a:endParaRPr lang="en-US" dirty="0"/>
          </a:p>
          <a:p>
            <a:r>
              <a:rPr lang="en-US" dirty="0"/>
              <a:t>Dash – framework for web apps in Python - </a:t>
            </a:r>
            <a:r>
              <a:rPr lang="en-US" dirty="0">
                <a:hlinkClick r:id="rId3"/>
              </a:rPr>
              <a:t>https://dash.plot.ly/</a:t>
            </a:r>
            <a:endParaRPr lang="en-US" dirty="0"/>
          </a:p>
          <a:p>
            <a:pPr lvl="1"/>
            <a:r>
              <a:rPr lang="en-US" dirty="0"/>
              <a:t>Written on top of Flask, Plotly.js, React.js</a:t>
            </a:r>
          </a:p>
          <a:p>
            <a:r>
              <a:rPr lang="en-US" dirty="0"/>
              <a:t>Interactive Visualization App</a:t>
            </a:r>
          </a:p>
          <a:p>
            <a:pPr lvl="1"/>
            <a:r>
              <a:rPr lang="en-US" dirty="0"/>
              <a:t>Selectable company, date, tweet visibility, tweet averaging</a:t>
            </a:r>
          </a:p>
          <a:p>
            <a:pPr lvl="1"/>
            <a:r>
              <a:rPr lang="en-US" dirty="0"/>
              <a:t>Statistics – counts, returns, average sentiment, daily change</a:t>
            </a:r>
          </a:p>
          <a:p>
            <a:pPr lvl="1"/>
            <a:r>
              <a:rPr lang="en-US" dirty="0"/>
              <a:t>Trading Strategy – daily returns when sentiment above threshold</a:t>
            </a:r>
          </a:p>
          <a:p>
            <a:pPr lvl="1"/>
            <a:r>
              <a:rPr lang="en-US" dirty="0"/>
              <a:t>Interactive table – daily statistics, sort, filter</a:t>
            </a:r>
          </a:p>
        </p:txBody>
      </p:sp>
    </p:spTree>
    <p:extLst>
      <p:ext uri="{BB962C8B-B14F-4D97-AF65-F5344CB8AC3E}">
        <p14:creationId xmlns:p14="http://schemas.microsoft.com/office/powerpoint/2010/main" val="1458397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085AE-16B6-4421-AF4F-7926DC0C3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556" y="332014"/>
            <a:ext cx="14401800" cy="2228850"/>
          </a:xfrm>
        </p:spPr>
        <p:txBody>
          <a:bodyPr/>
          <a:lstStyle/>
          <a:p>
            <a:r>
              <a:rPr lang="en-US" dirty="0"/>
              <a:t>More Data Visualization</a:t>
            </a:r>
          </a:p>
        </p:txBody>
      </p:sp>
      <p:pic>
        <p:nvPicPr>
          <p:cNvPr id="4" name="App_Demo">
            <a:hlinkClick r:id="" action="ppaction://media"/>
            <a:extLst>
              <a:ext uri="{FF2B5EF4-FFF2-40B4-BE49-F238E27FC236}">
                <a16:creationId xmlns:a16="http://schemas.microsoft.com/office/drawing/2014/main" id="{B626CDF0-4ED3-4A0F-ABC3-44907581BB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7200" y="1666874"/>
            <a:ext cx="17066911" cy="776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5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39224-87F8-4DE7-A0FE-FB26885CA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266700"/>
            <a:ext cx="14401800" cy="222885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F0D14D5-D839-4782-BB94-B241251BB5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2998190"/>
              </p:ext>
            </p:extLst>
          </p:nvPr>
        </p:nvGraphicFramePr>
        <p:xfrm>
          <a:off x="2057400" y="1719263"/>
          <a:ext cx="14401800" cy="553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>
                  <a:extLst>
                    <a:ext uri="{9D8B030D-6E8A-4147-A177-3AD203B41FA5}">
                      <a16:colId xmlns:a16="http://schemas.microsoft.com/office/drawing/2014/main" val="1896527081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1467553554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591127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Market Return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Selected Return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042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MMM - 3M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$15.85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182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AXP – American Express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$11.60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935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AAPL – Apple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$61.70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019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 – Boeing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 - 40.56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$6.32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481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CSCO – Cisco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 - 0.12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 - 0.78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382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DOW – Dow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$9.42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 - 1.60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511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MCD – McDonald’s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 - 8.51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 - 5.33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239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MSFT – Microsoft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$21.02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670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NKE – Nike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$7.61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583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 – Walt Disney Co.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$19.85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 - 4.72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335132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149B67D-9BEE-45B8-B56F-1B00B3E27BB7}"/>
              </a:ext>
            </a:extLst>
          </p:cNvPr>
          <p:cNvSpPr txBox="1">
            <a:spLocks/>
          </p:cNvSpPr>
          <p:nvPr/>
        </p:nvSpPr>
        <p:spPr>
          <a:xfrm>
            <a:off x="2057400" y="7848599"/>
            <a:ext cx="12768943" cy="2057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76072" indent="-576072" algn="l" defTabSz="1371600" rtl="0" eaLnBrk="1" latinLnBrk="0" hangingPunct="1">
              <a:lnSpc>
                <a:spcPct val="94000"/>
              </a:lnSpc>
              <a:spcBef>
                <a:spcPts val="1500"/>
              </a:spcBef>
              <a:spcAft>
                <a:spcPts val="300"/>
              </a:spcAft>
              <a:buFont typeface="Franklin Gothic Book" panose="020B0503020102020204" pitchFamily="34" charset="0"/>
              <a:buChar char="■"/>
              <a:defRPr sz="3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371600" indent="-576072" algn="l" defTabSz="1371600" rtl="0" eaLnBrk="1" latinLnBrk="0" hangingPunct="1">
              <a:lnSpc>
                <a:spcPct val="94000"/>
              </a:lnSpc>
              <a:spcBef>
                <a:spcPts val="750"/>
              </a:spcBef>
              <a:spcAft>
                <a:spcPts val="300"/>
              </a:spcAft>
              <a:buFont typeface="Franklin Gothic Book" panose="020B0503020102020204" pitchFamily="34" charset="0"/>
              <a:buChar char="–"/>
              <a:defRPr sz="3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057400" indent="-576072" algn="l" defTabSz="1371600" rtl="0" eaLnBrk="1" latinLnBrk="0" hangingPunct="1">
              <a:lnSpc>
                <a:spcPct val="94000"/>
              </a:lnSpc>
              <a:spcBef>
                <a:spcPts val="750"/>
              </a:spcBef>
              <a:spcAft>
                <a:spcPts val="300"/>
              </a:spcAft>
              <a:buFont typeface="Franklin Gothic Book" panose="020B0503020102020204" pitchFamily="34" charset="0"/>
              <a:buChar char="■"/>
              <a:defRPr sz="27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2743200" indent="-576072" algn="l" defTabSz="1371600" rtl="0" eaLnBrk="1" latinLnBrk="0" hangingPunct="1">
              <a:lnSpc>
                <a:spcPct val="94000"/>
              </a:lnSpc>
              <a:spcBef>
                <a:spcPts val="750"/>
              </a:spcBef>
              <a:spcAft>
                <a:spcPts val="300"/>
              </a:spcAft>
              <a:buFont typeface="Franklin Gothic Book" panose="020B0503020102020204" pitchFamily="34" charset="0"/>
              <a:buChar char="–"/>
              <a:defRPr sz="27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429000" indent="-576072" algn="l" defTabSz="1371600" rtl="0" eaLnBrk="1" latinLnBrk="0" hangingPunct="1">
              <a:lnSpc>
                <a:spcPct val="94000"/>
              </a:lnSpc>
              <a:spcBef>
                <a:spcPts val="750"/>
              </a:spcBef>
              <a:spcAft>
                <a:spcPts val="300"/>
              </a:spcAft>
              <a:buFont typeface="Franklin Gothic Book" panose="020B0503020102020204" pitchFamily="34" charset="0"/>
              <a:buChar char="■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4114800" indent="-576072" algn="l" defTabSz="1371600" rtl="0" eaLnBrk="1" latinLnBrk="0" hangingPunct="1">
              <a:lnSpc>
                <a:spcPct val="94000"/>
              </a:lnSpc>
              <a:spcBef>
                <a:spcPts val="750"/>
              </a:spcBef>
              <a:spcAft>
                <a:spcPts val="300"/>
              </a:spcAft>
              <a:buFont typeface="Franklin Gothic Book" panose="020B0503020102020204" pitchFamily="34" charset="0"/>
              <a:buChar char="–"/>
              <a:defRPr sz="2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4800600" indent="-576072" algn="l" defTabSz="1371600" rtl="0" eaLnBrk="1" latinLnBrk="0" hangingPunct="1">
              <a:lnSpc>
                <a:spcPct val="94000"/>
              </a:lnSpc>
              <a:spcBef>
                <a:spcPts val="750"/>
              </a:spcBef>
              <a:spcAft>
                <a:spcPts val="300"/>
              </a:spcAft>
              <a:buFont typeface="Franklin Gothic Book" panose="020B0503020102020204" pitchFamily="34" charset="0"/>
              <a:buChar char="■"/>
              <a:defRPr sz="2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5486400" indent="-576072" algn="l" defTabSz="1371600" rtl="0" eaLnBrk="1" latinLnBrk="0" hangingPunct="1">
              <a:lnSpc>
                <a:spcPct val="94000"/>
              </a:lnSpc>
              <a:spcBef>
                <a:spcPts val="750"/>
              </a:spcBef>
              <a:spcAft>
                <a:spcPts val="300"/>
              </a:spcAft>
              <a:buFont typeface="Franklin Gothic Book" panose="020B0503020102020204" pitchFamily="34" charset="0"/>
              <a:buChar char="–"/>
              <a:defRPr sz="21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6172200" indent="-576072" algn="l" defTabSz="1371600" rtl="0" eaLnBrk="1" latinLnBrk="0" hangingPunct="1">
              <a:lnSpc>
                <a:spcPct val="94000"/>
              </a:lnSpc>
              <a:spcBef>
                <a:spcPts val="750"/>
              </a:spcBef>
              <a:spcAft>
                <a:spcPts val="300"/>
              </a:spcAft>
              <a:buFont typeface="Franklin Gothic Book" panose="020B0503020102020204" pitchFamily="34" charset="0"/>
              <a:buChar char="■"/>
              <a:defRPr sz="2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Made Money vs. Market – 5</a:t>
            </a:r>
          </a:p>
          <a:p>
            <a:r>
              <a:rPr lang="en-US" dirty="0"/>
              <a:t>Lost Money vs. Market – 25 </a:t>
            </a:r>
          </a:p>
        </p:txBody>
      </p:sp>
    </p:spTree>
    <p:extLst>
      <p:ext uri="{BB962C8B-B14F-4D97-AF65-F5344CB8AC3E}">
        <p14:creationId xmlns:p14="http://schemas.microsoft.com/office/powerpoint/2010/main" val="699827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F4082-5E24-42C1-9869-EEC6E1813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A1A05-2A22-4B9A-8205-8E77E58FD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0" y="2688771"/>
            <a:ext cx="14401800" cy="6945086"/>
          </a:xfrm>
        </p:spPr>
        <p:txBody>
          <a:bodyPr>
            <a:normAutofit/>
          </a:bodyPr>
          <a:lstStyle/>
          <a:p>
            <a:r>
              <a:rPr lang="en-US" dirty="0"/>
              <a:t>Text Encodings</a:t>
            </a:r>
          </a:p>
          <a:p>
            <a:r>
              <a:rPr lang="en-US" dirty="0"/>
              <a:t>Dates and Times, </a:t>
            </a:r>
            <a:r>
              <a:rPr lang="en-US" dirty="0" err="1"/>
              <a:t>timezones</a:t>
            </a:r>
            <a:r>
              <a:rPr lang="en-US" dirty="0"/>
              <a:t>!</a:t>
            </a:r>
          </a:p>
          <a:p>
            <a:r>
              <a:rPr lang="en-US" dirty="0"/>
              <a:t>Tweet searching</a:t>
            </a:r>
          </a:p>
          <a:p>
            <a:pPr lvl="1"/>
            <a:r>
              <a:rPr lang="en-US" dirty="0"/>
              <a:t>Looked for mentions @</a:t>
            </a:r>
            <a:r>
              <a:rPr lang="en-US" dirty="0" err="1"/>
              <a:t>some_company</a:t>
            </a:r>
            <a:endParaRPr lang="en-US" dirty="0"/>
          </a:p>
          <a:p>
            <a:pPr lvl="1"/>
            <a:r>
              <a:rPr lang="en-US" dirty="0"/>
              <a:t>Is a tweet relevant? </a:t>
            </a:r>
          </a:p>
          <a:p>
            <a:r>
              <a:rPr lang="en-US" dirty="0"/>
              <a:t>Limitations of free tier endpoints</a:t>
            </a:r>
          </a:p>
          <a:p>
            <a:r>
              <a:rPr lang="en-US" dirty="0"/>
              <a:t>Upgrades</a:t>
            </a:r>
          </a:p>
          <a:p>
            <a:pPr lvl="1"/>
            <a:r>
              <a:rPr lang="en-US" dirty="0"/>
              <a:t>Real time streaming data</a:t>
            </a:r>
          </a:p>
          <a:p>
            <a:pPr lvl="1"/>
            <a:r>
              <a:rPr lang="en-US" dirty="0"/>
              <a:t>Trading simulation</a:t>
            </a:r>
          </a:p>
        </p:txBody>
      </p:sp>
    </p:spTree>
    <p:extLst>
      <p:ext uri="{BB962C8B-B14F-4D97-AF65-F5344CB8AC3E}">
        <p14:creationId xmlns:p14="http://schemas.microsoft.com/office/powerpoint/2010/main" val="1403044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53053-06F0-4DED-8CBE-EF3D914A9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&amp; Questions</a:t>
            </a:r>
          </a:p>
        </p:txBody>
      </p:sp>
    </p:spTree>
    <p:extLst>
      <p:ext uri="{BB962C8B-B14F-4D97-AF65-F5344CB8AC3E}">
        <p14:creationId xmlns:p14="http://schemas.microsoft.com/office/powerpoint/2010/main" val="3566697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D5BD5-4BE2-4F06-9E37-140BD4B47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24905-36FB-4058-A192-4F529B685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0" y="2917371"/>
            <a:ext cx="14401800" cy="5883729"/>
          </a:xfrm>
        </p:spPr>
        <p:txBody>
          <a:bodyPr/>
          <a:lstStyle/>
          <a:p>
            <a:pPr fontAlgn="base"/>
            <a:r>
              <a:rPr lang="en-US" sz="3200" dirty="0"/>
              <a:t>Do Tweets about a company correlate to its stock price??</a:t>
            </a:r>
          </a:p>
          <a:p>
            <a:pPr fontAlgn="base"/>
            <a:r>
              <a:rPr lang="en-US" sz="3200" dirty="0"/>
              <a:t>Track tweets from business news sources</a:t>
            </a:r>
          </a:p>
          <a:p>
            <a:pPr fontAlgn="base"/>
            <a:r>
              <a:rPr lang="en-US" sz="3200" dirty="0"/>
              <a:t>Track stock prices of major companies</a:t>
            </a:r>
          </a:p>
          <a:p>
            <a:pPr fontAlgn="base"/>
            <a:r>
              <a:rPr lang="en-US" sz="3200" dirty="0"/>
              <a:t>Use Natural Language Processing:</a:t>
            </a:r>
          </a:p>
          <a:p>
            <a:pPr lvl="1" fontAlgn="base"/>
            <a:r>
              <a:rPr lang="en-US" sz="3200" i="0" dirty="0"/>
              <a:t>Named Entity Recognition (Companies)</a:t>
            </a:r>
          </a:p>
          <a:p>
            <a:pPr lvl="1" fontAlgn="base"/>
            <a:r>
              <a:rPr lang="en-US" sz="3200" i="0" dirty="0"/>
              <a:t>Sentiment Analysis</a:t>
            </a:r>
          </a:p>
          <a:p>
            <a:pPr fontAlgn="base"/>
            <a:r>
              <a:rPr lang="en-US" sz="3200" dirty="0"/>
              <a:t>Could you make money trading with this strategy?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564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54936-B24A-4126-B1B5-B1A6BA56E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9958C-CF4C-4F66-9CC3-0E3BD6AE17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57400" y="2536371"/>
            <a:ext cx="6671679" cy="62647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Original</a:t>
            </a:r>
          </a:p>
          <a:p>
            <a:pPr fontAlgn="base"/>
            <a:r>
              <a:rPr lang="en-US" sz="2800" dirty="0"/>
              <a:t>Database of stock prices for at least 10 major companies</a:t>
            </a:r>
          </a:p>
          <a:p>
            <a:pPr fontAlgn="base"/>
            <a:r>
              <a:rPr lang="en-US" sz="2800" dirty="0"/>
              <a:t>Record of Tweets mentioning these companies</a:t>
            </a:r>
          </a:p>
          <a:p>
            <a:pPr fontAlgn="base"/>
            <a:r>
              <a:rPr lang="en-US" sz="2800" dirty="0"/>
              <a:t>Graphs of sentiment vs. stock price</a:t>
            </a:r>
            <a:br>
              <a:rPr lang="en-US" sz="2800" dirty="0"/>
            </a:br>
            <a:endParaRPr lang="en-US" sz="2800" dirty="0"/>
          </a:p>
          <a:p>
            <a:pPr marL="0" indent="0" fontAlgn="base">
              <a:buNone/>
            </a:pPr>
            <a:r>
              <a:rPr lang="en-US" sz="2800" dirty="0"/>
              <a:t>Stretch Goal</a:t>
            </a:r>
          </a:p>
          <a:p>
            <a:pPr fontAlgn="base"/>
            <a:r>
              <a:rPr lang="en-US" sz="2800" dirty="0"/>
              <a:t>Real-time program to record “purchase decisions” and determine profitability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BBDA7B-27E5-46ED-96DA-CE70544365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788105" y="2536371"/>
            <a:ext cx="6671679" cy="62647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Revised</a:t>
            </a:r>
          </a:p>
          <a:p>
            <a:pPr fontAlgn="base"/>
            <a:r>
              <a:rPr lang="en-US" sz="2800" dirty="0"/>
              <a:t>Old plan - simulate day-trading with this strategy</a:t>
            </a:r>
          </a:p>
          <a:p>
            <a:pPr fontAlgn="base"/>
            <a:r>
              <a:rPr lang="en-US" sz="2800" dirty="0"/>
              <a:t>New plan - create an interactive visualization app to view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887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29D17-B612-427E-BC7C-B244746E9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1028700"/>
            <a:ext cx="14401800" cy="1464129"/>
          </a:xfrm>
        </p:spPr>
        <p:txBody>
          <a:bodyPr/>
          <a:lstStyle/>
          <a:p>
            <a:r>
              <a:rPr lang="en-US" dirty="0"/>
              <a:t>What Was Implemented:</a:t>
            </a:r>
          </a:p>
        </p:txBody>
      </p:sp>
      <p:pic>
        <p:nvPicPr>
          <p:cNvPr id="1026" name="Picture 2" descr="https://lh3.googleusercontent.com/lNBhyTHir3wWoB01OfIXHfJDaMXLyq-CON2rObq0fVxgfolDZlYRjIKK1-Hc5g-KKYjZ-q9YhYwoS5JAYuwlJMUfT7-PMJs6AKSaxBMeEs8dJuS_OtC__vo2ksqN39tIxYLW0O_HsHg">
            <a:extLst>
              <a:ext uri="{FF2B5EF4-FFF2-40B4-BE49-F238E27FC236}">
                <a16:creationId xmlns:a16="http://schemas.microsoft.com/office/drawing/2014/main" id="{92E4D987-DA9D-465C-92F9-AB2A48C454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6" t="8530" r="15462" b="12096"/>
          <a:stretch/>
        </p:blipFill>
        <p:spPr bwMode="auto">
          <a:xfrm>
            <a:off x="2057400" y="2786743"/>
            <a:ext cx="3128773" cy="276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j5ifNTXQ34x3m6OL9zQQD5EJHgJbInGpH2ANY8jIyigsYY0xq-i3S7xcAWjF-iDSb6uajUDxevcHmwmv_BxxPc1EzoIMFFlokLbsPa61gUVuKrD_lwgpj-iIT_DD68-7v5KBPma5YBw">
            <a:extLst>
              <a:ext uri="{FF2B5EF4-FFF2-40B4-BE49-F238E27FC236}">
                <a16:creationId xmlns:a16="http://schemas.microsoft.com/office/drawing/2014/main" id="{826127B5-0294-4838-8489-04FFF20D2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186" y="2786743"/>
            <a:ext cx="5294040" cy="276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4.googleusercontent.com/svoHdy6PeIqovVxg503id2KsfezqpdlGza92uPFenvQVbNjcoVAFWBgdCGT5n3cVhLXZflEcWeWVk60wjbBigkD9sO21x8q7xVEe1sVsKspzQ9L70ucsLavp8sUfbieEfa0HlQpkEUE">
            <a:extLst>
              <a:ext uri="{FF2B5EF4-FFF2-40B4-BE49-F238E27FC236}">
                <a16:creationId xmlns:a16="http://schemas.microsoft.com/office/drawing/2014/main" id="{07273795-BFDE-41A3-B062-CBCB256C4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1475" y="2786743"/>
            <a:ext cx="5281525" cy="276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4.googleusercontent.com/C8Xr3lEp0aLFmIacwN3_iGHRm2jYn5SLz4OWcJYIiEbRHh-SkCBdYTrIjBTBPL9bb-cYP2tbVx-aUxvV6P4ahH1e5OPvY0V6KS_J_9uxCAPUbFTt4l4v2klad1hMEclqFj3BTK-STzU">
            <a:extLst>
              <a:ext uri="{FF2B5EF4-FFF2-40B4-BE49-F238E27FC236}">
                <a16:creationId xmlns:a16="http://schemas.microsoft.com/office/drawing/2014/main" id="{E80161E7-DC34-45B6-BAE3-8B30D56748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8" t="4918" r="25415" b="8182"/>
          <a:stretch/>
        </p:blipFill>
        <p:spPr bwMode="auto">
          <a:xfrm>
            <a:off x="1828800" y="6389914"/>
            <a:ext cx="2609527" cy="2558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6.googleusercontent.com/dGupRYOzZ3zv3KZXDTUNMdHkRDQmFT_RamsQdxbd4g3WFbEQrWnE4zxKb6ocMEKTldItbdP79_dR5MaakVJBmQ5Wp8WOITuQzZtU_MmRS9rdELFHoMWDqyliJwj2259jXlV2V8xIznA">
            <a:extLst>
              <a:ext uri="{FF2B5EF4-FFF2-40B4-BE49-F238E27FC236}">
                <a16:creationId xmlns:a16="http://schemas.microsoft.com/office/drawing/2014/main" id="{26D5F834-BDB0-45A4-AC3F-7BB09E8AAB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9" t="21769" r="18000" b="22829"/>
          <a:stretch/>
        </p:blipFill>
        <p:spPr bwMode="auto">
          <a:xfrm>
            <a:off x="4971371" y="6389914"/>
            <a:ext cx="6024916" cy="2558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h3.googleusercontent.com/3QzBbX9QEridzpItEiZ2RDlKi367kFSxT3jo5sfIHN81wpbO1CRnz6L5EOUX_XGdjwNo8EROLKX_uYZjLcP63ssMpA9Jy4nBAEmTZIHCV7PRmtpU_8-mtVkOy68EXpuOqgQAhKnFDCU">
            <a:extLst>
              <a:ext uri="{FF2B5EF4-FFF2-40B4-BE49-F238E27FC236}">
                <a16:creationId xmlns:a16="http://schemas.microsoft.com/office/drawing/2014/main" id="{DFE96423-2230-4D74-AEA4-A90EB41B1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1467" y="6389914"/>
            <a:ext cx="3404723" cy="2558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lh3.googleusercontent.com/hongwXhOS1xhxZH4qblQS8OBjEyKvjRJJBlMPa7JLmrdApvgVIx00GgaTG8E0VbS17mbo569IVGTQUT_O6j-sZO2V2RWA7HwgYVu8s19LOEq6zygN3zNZzItBtRFgfihaj9-sVkV0CE">
            <a:extLst>
              <a:ext uri="{FF2B5EF4-FFF2-40B4-BE49-F238E27FC236}">
                <a16:creationId xmlns:a16="http://schemas.microsoft.com/office/drawing/2014/main" id="{3F0D4169-B2E0-42B9-9B98-3F9365592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9323" y="5845627"/>
            <a:ext cx="3758677" cy="375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073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21339-2713-4CA6-BF37-0946AD0AA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Lightsail</a:t>
            </a:r>
            <a:r>
              <a:rPr lang="en-US" dirty="0"/>
              <a:t>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57348-8230-4E1E-909A-D9C069064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Linux Instance – 2GB RAM, 1 vCPU, 60GB SSD</a:t>
            </a:r>
          </a:p>
          <a:p>
            <a:pPr lvl="1"/>
            <a:r>
              <a:rPr lang="en-US" dirty="0"/>
              <a:t>Price Tracking</a:t>
            </a:r>
          </a:p>
          <a:p>
            <a:pPr lvl="1"/>
            <a:r>
              <a:rPr lang="en-US" dirty="0"/>
              <a:t>Tweet Tracking</a:t>
            </a:r>
          </a:p>
          <a:p>
            <a:r>
              <a:rPr lang="en-US" dirty="0"/>
              <a:t>PostgreSQL Database – 40GB SSD</a:t>
            </a:r>
          </a:p>
          <a:p>
            <a:pPr lvl="1"/>
            <a:r>
              <a:rPr lang="en-US" dirty="0"/>
              <a:t>Company</a:t>
            </a:r>
          </a:p>
          <a:p>
            <a:pPr lvl="1"/>
            <a:r>
              <a:rPr lang="en-US" dirty="0"/>
              <a:t>Price</a:t>
            </a:r>
          </a:p>
          <a:p>
            <a:pPr lvl="1"/>
            <a:r>
              <a:rPr lang="en-US" dirty="0"/>
              <a:t>Tweet</a:t>
            </a:r>
          </a:p>
          <a:p>
            <a:pPr lvl="1"/>
            <a:r>
              <a:rPr lang="en-US" dirty="0"/>
              <a:t>Search</a:t>
            </a:r>
          </a:p>
          <a:p>
            <a:r>
              <a:rPr lang="en-US" dirty="0"/>
              <a:t>Costs ~$15 / month, used $100 in AWS Educate Free Credit</a:t>
            </a:r>
          </a:p>
          <a:p>
            <a:pPr marL="795528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380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F17F4-37B0-4E24-97B0-C36960F97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1028700"/>
            <a:ext cx="14401800" cy="1224643"/>
          </a:xfrm>
        </p:spPr>
        <p:txBody>
          <a:bodyPr/>
          <a:lstStyle/>
          <a:p>
            <a:r>
              <a:rPr lang="en-US" dirty="0"/>
              <a:t>Database - Design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0D12A0-8DBA-4E0B-88EF-7AC9B65B2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5471" y="2253343"/>
            <a:ext cx="16251076" cy="7091379"/>
          </a:xfrm>
        </p:spPr>
      </p:pic>
    </p:spTree>
    <p:extLst>
      <p:ext uri="{BB962C8B-B14F-4D97-AF65-F5344CB8AC3E}">
        <p14:creationId xmlns:p14="http://schemas.microsoft.com/office/powerpoint/2010/main" val="2102592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D35C7-0204-41C7-88DE-CA06FDBED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371475"/>
            <a:ext cx="14401800" cy="2228850"/>
          </a:xfrm>
        </p:spPr>
        <p:txBody>
          <a:bodyPr/>
          <a:lstStyle/>
          <a:p>
            <a:r>
              <a:rPr lang="en-US" dirty="0"/>
              <a:t>Database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A2EAD-7E5D-4991-A90B-38849A2B3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0" y="1284601"/>
            <a:ext cx="14401800" cy="5905500"/>
          </a:xfrm>
        </p:spPr>
        <p:txBody>
          <a:bodyPr/>
          <a:lstStyle/>
          <a:p>
            <a:r>
              <a:rPr lang="en-US" dirty="0"/>
              <a:t>Price</a:t>
            </a:r>
          </a:p>
          <a:p>
            <a:pPr lvl="1"/>
            <a:r>
              <a:rPr lang="en-US" dirty="0"/>
              <a:t>475,000+ between 10/3/2019 – 12/16/2019</a:t>
            </a:r>
          </a:p>
          <a:p>
            <a:r>
              <a:rPr lang="en-US" dirty="0"/>
              <a:t>Tweet</a:t>
            </a:r>
          </a:p>
          <a:p>
            <a:pPr lvl="1"/>
            <a:r>
              <a:rPr lang="en-US" dirty="0"/>
              <a:t>1,001,000+ between 11/3/2019 – 12/16/2019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960D98-BB3D-4E54-9A77-7388128D0B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432" b="30517"/>
          <a:stretch/>
        </p:blipFill>
        <p:spPr>
          <a:xfrm>
            <a:off x="4125686" y="3959714"/>
            <a:ext cx="9503229" cy="595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85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240E4-57C2-471D-B27F-51E717E86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571500"/>
            <a:ext cx="14401800" cy="2228850"/>
          </a:xfrm>
        </p:spPr>
        <p:txBody>
          <a:bodyPr/>
          <a:lstStyle/>
          <a:p>
            <a:r>
              <a:rPr lang="en-US" dirty="0"/>
              <a:t>Price Recording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768A2-CA72-4043-BE98-067E405BB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0" y="2024743"/>
            <a:ext cx="14401800" cy="5372100"/>
          </a:xfrm>
        </p:spPr>
        <p:txBody>
          <a:bodyPr/>
          <a:lstStyle/>
          <a:p>
            <a:r>
              <a:rPr lang="en-US" dirty="0"/>
              <a:t>IEX Cloud API – financial information</a:t>
            </a:r>
          </a:p>
          <a:p>
            <a:r>
              <a:rPr lang="en-US" dirty="0"/>
              <a:t>Intraday Endpoint – returns price data for every minute</a:t>
            </a:r>
          </a:p>
          <a:p>
            <a:r>
              <a:rPr lang="en-US" dirty="0"/>
              <a:t>Python program running on AWS, calls endpoint at the end of each trading day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1AEAFE-E49F-4C09-B0A3-6BD9EC327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135" y="4253593"/>
            <a:ext cx="13841730" cy="533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31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97E02-3050-4518-85C0-F97CB6FCE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560070"/>
            <a:ext cx="14401800" cy="2228850"/>
          </a:xfrm>
        </p:spPr>
        <p:txBody>
          <a:bodyPr/>
          <a:lstStyle/>
          <a:p>
            <a:r>
              <a:rPr lang="en-US" dirty="0"/>
              <a:t>Tweet Recording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FC1F8-A589-46DA-BC8E-BA2E55C05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0" y="2125981"/>
            <a:ext cx="14401800" cy="5372100"/>
          </a:xfrm>
        </p:spPr>
        <p:txBody>
          <a:bodyPr/>
          <a:lstStyle/>
          <a:p>
            <a:r>
              <a:rPr lang="en-US" dirty="0"/>
              <a:t>Twitter Developer Account</a:t>
            </a:r>
          </a:p>
          <a:p>
            <a:r>
              <a:rPr lang="en-US" dirty="0"/>
              <a:t>Search Endpoint – free tier limited in calls per minute, up to 7 days in past</a:t>
            </a:r>
          </a:p>
          <a:p>
            <a:r>
              <a:rPr lang="en-US" dirty="0"/>
              <a:t>Keep track of latest tweets currently in DB, search for more recent tweets</a:t>
            </a:r>
          </a:p>
          <a:p>
            <a:r>
              <a:rPr lang="en-US" dirty="0"/>
              <a:t>Run continuously on AWS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C29A46-2D38-42DB-8DFA-AB74942B8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597" y="4657534"/>
            <a:ext cx="10399405" cy="476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0532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purl.org/dc/terms/"/>
    <ds:schemaRef ds:uri="http://schemas.microsoft.com/office/2006/metadata/properties"/>
    <ds:schemaRef ds:uri="71af3243-3dd4-4a8d-8c0d-dd76da1f02a5"/>
    <ds:schemaRef ds:uri="16c05727-aa75-4e4a-9b5f-8a80a1165891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0</TotalTime>
  <Words>497</Words>
  <Application>Microsoft Office PowerPoint</Application>
  <PresentationFormat>Custom</PresentationFormat>
  <Paragraphs>109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Franklin Gothic Book</vt:lpstr>
      <vt:lpstr>Crop</vt:lpstr>
      <vt:lpstr>Sentiment &amp; Securities analysis</vt:lpstr>
      <vt:lpstr>Project Description</vt:lpstr>
      <vt:lpstr>Goals</vt:lpstr>
      <vt:lpstr>What Was Implemented:</vt:lpstr>
      <vt:lpstr>AWS Lightsail Resources</vt:lpstr>
      <vt:lpstr>Database - Design</vt:lpstr>
      <vt:lpstr>Database Details</vt:lpstr>
      <vt:lpstr>Price Recording</vt:lpstr>
      <vt:lpstr>Tweet Recording</vt:lpstr>
      <vt:lpstr>Text Analysis</vt:lpstr>
      <vt:lpstr>Data Visualization</vt:lpstr>
      <vt:lpstr>More Data Visualization</vt:lpstr>
      <vt:lpstr>Results</vt:lpstr>
      <vt:lpstr>Challenges &amp; Future Work</vt:lpstr>
      <vt:lpstr>Demo &amp;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2019-12-02T18:41:37Z</dcterms:created>
  <dcterms:modified xsi:type="dcterms:W3CDTF">2019-12-17T03:26:18Z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